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64" r:id="rId4"/>
    <p:sldId id="465" r:id="rId5"/>
    <p:sldId id="375" r:id="rId6"/>
    <p:sldId id="376" r:id="rId7"/>
    <p:sldId id="377" r:id="rId8"/>
    <p:sldId id="391" r:id="rId9"/>
    <p:sldId id="362" r:id="rId10"/>
    <p:sldId id="444" r:id="rId11"/>
    <p:sldId id="445" r:id="rId12"/>
    <p:sldId id="446" r:id="rId13"/>
    <p:sldId id="358" r:id="rId14"/>
    <p:sldId id="410" r:id="rId15"/>
    <p:sldId id="411" r:id="rId16"/>
    <p:sldId id="397" r:id="rId17"/>
    <p:sldId id="413" r:id="rId18"/>
    <p:sldId id="414" r:id="rId19"/>
    <p:sldId id="415" r:id="rId20"/>
    <p:sldId id="417" r:id="rId21"/>
    <p:sldId id="418" r:id="rId22"/>
    <p:sldId id="424" r:id="rId23"/>
    <p:sldId id="425" r:id="rId24"/>
    <p:sldId id="436" r:id="rId25"/>
    <p:sldId id="427" r:id="rId26"/>
    <p:sldId id="428" r:id="rId27"/>
    <p:sldId id="429" r:id="rId28"/>
    <p:sldId id="430" r:id="rId29"/>
    <p:sldId id="431" r:id="rId30"/>
    <p:sldId id="433" r:id="rId31"/>
    <p:sldId id="434" r:id="rId32"/>
    <p:sldId id="463" r:id="rId33"/>
    <p:sldId id="464" r:id="rId34"/>
    <p:sldId id="435" r:id="rId35"/>
    <p:sldId id="432" r:id="rId36"/>
    <p:sldId id="438" r:id="rId37"/>
    <p:sldId id="439" r:id="rId38"/>
    <p:sldId id="440" r:id="rId39"/>
    <p:sldId id="442" r:id="rId40"/>
    <p:sldId id="443" r:id="rId41"/>
    <p:sldId id="448" r:id="rId42"/>
    <p:sldId id="471" r:id="rId43"/>
    <p:sldId id="472" r:id="rId44"/>
    <p:sldId id="306" r:id="rId45"/>
    <p:sldId id="305" r:id="rId46"/>
    <p:sldId id="307" r:id="rId47"/>
    <p:sldId id="349" r:id="rId48"/>
    <p:sldId id="311" r:id="rId49"/>
    <p:sldId id="396" r:id="rId50"/>
    <p:sldId id="331" r:id="rId51"/>
    <p:sldId id="458" r:id="rId52"/>
    <p:sldId id="459" r:id="rId53"/>
    <p:sldId id="456" r:id="rId54"/>
    <p:sldId id="466" r:id="rId55"/>
    <p:sldId id="457" r:id="rId56"/>
    <p:sldId id="390" r:id="rId57"/>
    <p:sldId id="342" r:id="rId5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Flandrin" initials="AF" lastIdx="5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F4088"/>
    <a:srgbClr val="0099FF"/>
    <a:srgbClr val="66CCFF"/>
    <a:srgbClr val="3FB1FF"/>
    <a:srgbClr val="4ADDFA"/>
    <a:srgbClr val="4BC9F9"/>
    <a:srgbClr val="57257B"/>
    <a:srgbClr val="4BC8F8"/>
    <a:srgbClr val="63C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7" autoAdjust="0"/>
    <p:restoredTop sz="88389" autoAdjust="0"/>
  </p:normalViewPr>
  <p:slideViewPr>
    <p:cSldViewPr snapToGrid="0">
      <p:cViewPr varScale="1">
        <p:scale>
          <a:sx n="61" d="100"/>
          <a:sy n="61" d="100"/>
        </p:scale>
        <p:origin x="-720" y="-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7C979-C780-412B-A112-675A7DF1AA52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89C9-F9F4-4A92-AFD5-94601AB235DC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2417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#1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177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10 - # 11 - # 12: Une approche respectueuse/impacts de l’environnement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0455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61983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10 - # 11 - # 12: Une approche respectueuse/impacts de l’environnement</a:t>
            </a:r>
          </a:p>
          <a:p>
            <a:r>
              <a:rPr lang="fr-CA" i="0" baseline="0" dirty="0"/>
              <a:t>Animation: Cliquez une fois pour faire tomber les gouttes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0259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1731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Initial: # 16: Le fonctionnement cérébral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0" baseline="0" dirty="0"/>
              <a:t>Animation: Apparition des noms (Non automatique) – Puis des cibles</a:t>
            </a:r>
            <a:endParaRPr lang="fr-CA" i="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808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2:  Loi et inauguration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02906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2:  Loi et inauguration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2318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3: Mission et Vision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03608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3: Mission et Vision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3524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 # 17 : Vivre ensemble, Alliances, Diversité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245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Initial: #5: Personnes ciblées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0" baseline="0" dirty="0"/>
              <a:t>Animation: Apparition de la zone de texte et du personnage après la question.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1709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 # 17 : Vivre ensemble, Alliances, Diversité</a:t>
            </a: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Animation:</a:t>
            </a:r>
            <a:r>
              <a:rPr lang="fr-CA" baseline="0" dirty="0"/>
              <a:t> Titre qui s’efface</a:t>
            </a:r>
            <a:br>
              <a:rPr lang="fr-CA" baseline="0" dirty="0"/>
            </a:br>
            <a:r>
              <a:rPr lang="fr-CA" baseline="0" dirty="0"/>
              <a:t>Activation de la constellation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aseline="0" dirty="0"/>
              <a:t>Apparition du texte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36146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Titre</a:t>
            </a:r>
            <a:r>
              <a:rPr lang="fr-CA" baseline="0" dirty="0"/>
              <a:t> de la section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1551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 # 28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7892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 # 29: Merci 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451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6: La francophonie dans les Amériques</a:t>
            </a:r>
          </a:p>
          <a:p>
            <a:r>
              <a:rPr lang="fr-CA" i="0" baseline="0" dirty="0"/>
              <a:t>Animation: Canada + Chiffres</a:t>
            </a:r>
            <a:endParaRPr lang="fr-CA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333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6: La francophonie dans les Amériques</a:t>
            </a:r>
          </a:p>
          <a:p>
            <a:r>
              <a:rPr lang="fr-CA" i="0" baseline="0" dirty="0"/>
              <a:t>Animation: Canada + Chiffres</a:t>
            </a:r>
            <a:endParaRPr lang="fr-CA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812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6: La francophonie dans les Amériques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0" baseline="0" dirty="0"/>
              <a:t>Animation: États-Unis + Chiffres</a:t>
            </a:r>
            <a:endParaRPr lang="fr-CA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2959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0" baseline="0" dirty="0"/>
              <a:t>Animation: Espace Caraïbes + Chiffres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360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6: La francophonie dans les Amériques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0" baseline="0" dirty="0"/>
              <a:t>Animation: Amérique latine + Chiffres</a:t>
            </a:r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157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i="1" baseline="0" dirty="0"/>
              <a:t>Initial: # 6: La francophonie dans les Amériques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1563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i="1" baseline="0" dirty="0"/>
              <a:t>Initial: # -</a:t>
            </a:r>
            <a:endParaRPr lang="fr-CA" i="1" dirty="0"/>
          </a:p>
          <a:p>
            <a:r>
              <a:rPr lang="fr-CA" i="1" dirty="0"/>
              <a:t>Ajout: Emprunte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89C9-F9F4-4A92-AFD5-94601AB235DC}" type="slidenum">
              <a:rPr lang="fr-CA" smtClean="0"/>
              <a:pPr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937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878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99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0199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55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061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9695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364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2576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39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1137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40FE0-B468-471C-AC4A-2E2B308F0A39}" type="datetimeFigureOut">
              <a:rPr lang="fr-CA" smtClean="0"/>
              <a:pPr/>
              <a:t>2018-10-25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BDDFD-C58F-493E-ACC6-C911F335383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333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8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454" y="0"/>
            <a:ext cx="12192000" cy="378460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57171" y="1212402"/>
            <a:ext cx="4798723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CENTRE DE LA </a:t>
            </a:r>
            <a:r>
              <a:rPr lang="fr-CA" sz="5600" b="1" dirty="0">
                <a:solidFill>
                  <a:schemeClr val="bg1"/>
                </a:solidFill>
                <a:latin typeface="+mn-lt"/>
              </a:rPr>
              <a:t>FRANCOPHONIE</a:t>
            </a:r>
            <a:r>
              <a:rPr lang="fr-CA" b="1" dirty="0">
                <a:solidFill>
                  <a:schemeClr val="bg1"/>
                </a:solidFill>
                <a:latin typeface="+mn-lt"/>
              </a:rPr>
              <a:t> DES AMÉRIQUES</a:t>
            </a:r>
          </a:p>
        </p:txBody>
      </p:sp>
    </p:spTree>
    <p:extLst>
      <p:ext uri="{BB962C8B-B14F-4D97-AF65-F5344CB8AC3E}">
        <p14:creationId xmlns:p14="http://schemas.microsoft.com/office/powerpoint/2010/main" val="29190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464" y="-36114"/>
            <a:ext cx="12192000" cy="1850202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57171" y="86616"/>
            <a:ext cx="7204917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L’empreinte de la francophonie en Amérique du Nord</a:t>
            </a:r>
          </a:p>
        </p:txBody>
      </p:sp>
    </p:spTree>
    <p:extLst>
      <p:ext uri="{BB962C8B-B14F-4D97-AF65-F5344CB8AC3E}">
        <p14:creationId xmlns:p14="http://schemas.microsoft.com/office/powerpoint/2010/main" val="42232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6" y="5268949"/>
            <a:ext cx="285501" cy="2855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61894" y="5090530"/>
            <a:ext cx="368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Français parlé à la maison en Amérique du Nord (2000-2001)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464" y="-36114"/>
            <a:ext cx="12192000" cy="1850202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57171" y="86616"/>
            <a:ext cx="7204917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L’empreinte de la francophonie en Amérique du Nord</a:t>
            </a:r>
          </a:p>
        </p:txBody>
      </p:sp>
    </p:spTree>
    <p:extLst>
      <p:ext uri="{BB962C8B-B14F-4D97-AF65-F5344CB8AC3E}">
        <p14:creationId xmlns:p14="http://schemas.microsoft.com/office/powerpoint/2010/main" val="22730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36" y="5268949"/>
            <a:ext cx="285501" cy="28550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61894" y="5090530"/>
            <a:ext cx="368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Population d’origine ethnique française en Amérique du Nord</a:t>
            </a:r>
          </a:p>
        </p:txBody>
      </p:sp>
    </p:spTree>
    <p:extLst>
      <p:ext uri="{BB962C8B-B14F-4D97-AF65-F5344CB8AC3E}">
        <p14:creationId xmlns:p14="http://schemas.microsoft.com/office/powerpoint/2010/main" val="193276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739963" y="2753834"/>
            <a:ext cx="3007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>
                <a:solidFill>
                  <a:srgbClr val="6F4088"/>
                </a:solidFill>
              </a:rPr>
              <a:t>Environnement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5502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739963" y="2753834"/>
            <a:ext cx="30072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dirty="0">
                <a:solidFill>
                  <a:srgbClr val="6F4088"/>
                </a:solidFill>
              </a:rPr>
              <a:t>Environnement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198170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06_02_Transition0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290661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0604_Impacts de l'environement_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3697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012" y="-3697"/>
            <a:ext cx="12192000" cy="173355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6" y="6147816"/>
            <a:ext cx="774603" cy="57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245318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96892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06_07_Transition02_v0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93422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627" y="5627"/>
            <a:ext cx="12192000" cy="173355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403187" y="1472500"/>
            <a:ext cx="4169231" cy="263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000" dirty="0">
                <a:solidFill>
                  <a:schemeClr val="bg1"/>
                </a:solidFill>
                <a:latin typeface="+mn-lt"/>
              </a:rPr>
              <a:t>• Les francophones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La francophonie, c’est qui?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403187" y="2047748"/>
            <a:ext cx="4169231" cy="263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000" dirty="0">
                <a:solidFill>
                  <a:schemeClr val="bg1"/>
                </a:solidFill>
                <a:latin typeface="+mn-lt"/>
              </a:rPr>
              <a:t>• Les francophiles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403187" y="2640149"/>
            <a:ext cx="4169231" cy="263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3000" dirty="0">
                <a:solidFill>
                  <a:schemeClr val="bg1"/>
                </a:solidFill>
                <a:latin typeface="+mn-lt"/>
              </a:rPr>
              <a:t>• Et les autres</a:t>
            </a:r>
          </a:p>
        </p:txBody>
      </p:sp>
    </p:spTree>
    <p:extLst>
      <p:ext uri="{BB962C8B-B14F-4D97-AF65-F5344CB8AC3E}">
        <p14:creationId xmlns:p14="http://schemas.microsoft.com/office/powerpoint/2010/main" val="272684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06_09_Transition03_v02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51333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06_11_Transition04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412" y="-3697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Impacts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39793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15155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07_Part01_v03-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695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31085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22312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14249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32282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1417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14464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834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</p:spTree>
    <p:extLst>
      <p:ext uri="{BB962C8B-B14F-4D97-AF65-F5344CB8AC3E}">
        <p14:creationId xmlns:p14="http://schemas.microsoft.com/office/powerpoint/2010/main" val="14169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19317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651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27653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6372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</p:spTree>
    <p:extLst>
      <p:ext uri="{BB962C8B-B14F-4D97-AF65-F5344CB8AC3E}">
        <p14:creationId xmlns:p14="http://schemas.microsoft.com/office/powerpoint/2010/main" val="3836474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5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Complétude institutionnelle</a:t>
            </a:r>
          </a:p>
        </p:txBody>
      </p:sp>
    </p:spTree>
    <p:extLst>
      <p:ext uri="{BB962C8B-B14F-4D97-AF65-F5344CB8AC3E}">
        <p14:creationId xmlns:p14="http://schemas.microsoft.com/office/powerpoint/2010/main" val="2249633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Encliquetage</a:t>
            </a:r>
          </a:p>
        </p:txBody>
      </p:sp>
    </p:spTree>
    <p:extLst>
      <p:ext uri="{BB962C8B-B14F-4D97-AF65-F5344CB8AC3E}">
        <p14:creationId xmlns:p14="http://schemas.microsoft.com/office/powerpoint/2010/main" val="18198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Encliquetage</a:t>
            </a:r>
          </a:p>
        </p:txBody>
      </p:sp>
    </p:spTree>
    <p:extLst>
      <p:ext uri="{BB962C8B-B14F-4D97-AF65-F5344CB8AC3E}">
        <p14:creationId xmlns:p14="http://schemas.microsoft.com/office/powerpoint/2010/main" val="12552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7749" y="-3695"/>
            <a:ext cx="12192000" cy="173355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Secteurs d’influences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" y="6139703"/>
            <a:ext cx="776177" cy="5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8424" y="-3701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Compétences langagières</a:t>
            </a:r>
          </a:p>
        </p:txBody>
      </p:sp>
    </p:spTree>
    <p:extLst>
      <p:ext uri="{BB962C8B-B14F-4D97-AF65-F5344CB8AC3E}">
        <p14:creationId xmlns:p14="http://schemas.microsoft.com/office/powerpoint/2010/main" val="183291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108658"/>
            <a:ext cx="2596895" cy="657046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119616" y="3017288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Canada: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9598378" y="3358270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10.4 millions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</p:spTree>
    <p:extLst>
      <p:ext uri="{BB962C8B-B14F-4D97-AF65-F5344CB8AC3E}">
        <p14:creationId xmlns:p14="http://schemas.microsoft.com/office/powerpoint/2010/main" val="101006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gerprint 3 (animation inversée)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727" y="-3695"/>
            <a:ext cx="12192000" cy="17335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Fonctionnement cérébral</a:t>
            </a:r>
          </a:p>
        </p:txBody>
      </p:sp>
    </p:spTree>
    <p:extLst>
      <p:ext uri="{BB962C8B-B14F-4D97-AF65-F5344CB8AC3E}">
        <p14:creationId xmlns:p14="http://schemas.microsoft.com/office/powerpoint/2010/main" val="103446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925" y="609600"/>
            <a:ext cx="12192000" cy="17335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727" y="-3695"/>
            <a:ext cx="12192000" cy="173355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Fonctionnement cérébral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1580" y="1145258"/>
            <a:ext cx="5950595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500" b="1" dirty="0">
                <a:solidFill>
                  <a:schemeClr val="bg1"/>
                </a:solidFill>
                <a:latin typeface="+mn-lt"/>
              </a:rPr>
              <a:t>L’approche du Centre</a:t>
            </a:r>
          </a:p>
        </p:txBody>
      </p:sp>
    </p:spTree>
    <p:extLst>
      <p:ext uri="{BB962C8B-B14F-4D97-AF65-F5344CB8AC3E}">
        <p14:creationId xmlns:p14="http://schemas.microsoft.com/office/powerpoint/2010/main" val="16808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925" y="609600"/>
            <a:ext cx="12192000" cy="1733550"/>
          </a:xfrm>
          <a:prstGeom prst="rect">
            <a:avLst/>
          </a:prstGeom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21580" y="1145258"/>
            <a:ext cx="5950595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 sz="3500" b="1" dirty="0">
                <a:solidFill>
                  <a:schemeClr val="bg1"/>
                </a:solidFill>
                <a:latin typeface="+mn-lt"/>
              </a:rPr>
              <a:t>L’approche du Centre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714" y="1306677"/>
            <a:ext cx="1819041" cy="10478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294882" y="1336385"/>
            <a:ext cx="141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Cognitif</a:t>
            </a:r>
            <a:r>
              <a:rPr lang="fr-CA" dirty="0">
                <a:solidFill>
                  <a:schemeClr val="bg1"/>
                </a:solidFill>
              </a:rPr>
              <a:t> (Néocortex)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21" y="3416808"/>
            <a:ext cx="2280957" cy="14293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781716" y="4092372"/>
            <a:ext cx="141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Affectif</a:t>
            </a:r>
            <a:r>
              <a:rPr lang="fr-CA" dirty="0">
                <a:solidFill>
                  <a:schemeClr val="bg1"/>
                </a:solidFill>
              </a:rPr>
              <a:t> (Limbique)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812" y="4283503"/>
            <a:ext cx="1828863" cy="107648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838412" y="4640503"/>
            <a:ext cx="1417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>
                <a:solidFill>
                  <a:schemeClr val="bg1"/>
                </a:solidFill>
              </a:rPr>
              <a:t>Primitif</a:t>
            </a:r>
            <a:r>
              <a:rPr lang="fr-CA" dirty="0">
                <a:solidFill>
                  <a:schemeClr val="bg1"/>
                </a:solidFill>
              </a:rPr>
              <a:t> (Reptilien)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727" y="-3695"/>
            <a:ext cx="12192000" cy="1749368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Fonctionnement cérébral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32" y="4006976"/>
            <a:ext cx="612630" cy="61263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32" y="3149726"/>
            <a:ext cx="612630" cy="6126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07" y="2006726"/>
            <a:ext cx="612630" cy="61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92000" cy="6858000"/>
          </a:xfrm>
          <a:prstGeom prst="rect">
            <a:avLst/>
          </a:prstGeom>
        </p:spPr>
      </p:pic>
      <p:sp>
        <p:nvSpPr>
          <p:cNvPr id="7" name="Espace réservé du contenu 4"/>
          <p:cNvSpPr>
            <a:spLocks noGrp="1"/>
          </p:cNvSpPr>
          <p:nvPr>
            <p:ph idx="1"/>
          </p:nvPr>
        </p:nvSpPr>
        <p:spPr>
          <a:xfrm>
            <a:off x="357175" y="2086684"/>
            <a:ext cx="4652975" cy="2326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3200" b="1" dirty="0">
                <a:solidFill>
                  <a:schemeClr val="bg1"/>
                </a:solidFill>
                <a:latin typeface="+mj-lt"/>
              </a:rPr>
              <a:t>Inauguration officielle du Centre, le </a:t>
            </a:r>
            <a:r>
              <a:rPr lang="fr-CA" sz="3200" b="1" u="sng" dirty="0">
                <a:solidFill>
                  <a:srgbClr val="4BC8F8"/>
                </a:solidFill>
                <a:latin typeface="+mj-lt"/>
              </a:rPr>
              <a:t>17 octobre 2008 </a:t>
            </a:r>
            <a:r>
              <a:rPr lang="fr-CA" sz="3200" b="1" dirty="0">
                <a:solidFill>
                  <a:schemeClr val="bg1"/>
                </a:solidFill>
                <a:latin typeface="+mj-lt"/>
              </a:rPr>
              <a:t>par le premier ministre du Québec et le président de la République française.</a:t>
            </a:r>
            <a:endParaRPr lang="fr-CA" sz="3200" b="1" u="sng" dirty="0">
              <a:solidFill>
                <a:srgbClr val="4BC8F8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231882"/>
            <a:ext cx="7792667" cy="147312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57171" y="86616"/>
            <a:ext cx="6373238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Le Centre de la francophonie des Amériques</a:t>
            </a:r>
          </a:p>
        </p:txBody>
      </p:sp>
    </p:spTree>
    <p:extLst>
      <p:ext uri="{BB962C8B-B14F-4D97-AF65-F5344CB8AC3E}">
        <p14:creationId xmlns:p14="http://schemas.microsoft.com/office/powerpoint/2010/main" val="24591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space réservé du contenu 4"/>
          <p:cNvSpPr>
            <a:spLocks noGrp="1"/>
          </p:cNvSpPr>
          <p:nvPr>
            <p:ph idx="1"/>
          </p:nvPr>
        </p:nvSpPr>
        <p:spPr>
          <a:xfrm>
            <a:off x="320595" y="2079175"/>
            <a:ext cx="4533796" cy="23265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3200" b="1" dirty="0">
                <a:solidFill>
                  <a:schemeClr val="bg1"/>
                </a:solidFill>
                <a:latin typeface="+mj-lt"/>
              </a:rPr>
              <a:t>La loi sur le Centre est adoptée à l’unanimité le </a:t>
            </a:r>
            <a:r>
              <a:rPr lang="fr-CA" sz="3200" b="1" u="sng" dirty="0">
                <a:solidFill>
                  <a:srgbClr val="4BC8F8"/>
                </a:solidFill>
                <a:latin typeface="+mj-lt"/>
              </a:rPr>
              <a:t>13 décembre 2006</a:t>
            </a:r>
            <a:r>
              <a:rPr lang="fr-CA" sz="3200" b="1" dirty="0">
                <a:solidFill>
                  <a:srgbClr val="4BC8F8"/>
                </a:solidFill>
                <a:latin typeface="+mj-lt"/>
              </a:rPr>
              <a:t> </a:t>
            </a:r>
            <a:r>
              <a:rPr lang="fr-CA" sz="3200" b="1" dirty="0">
                <a:solidFill>
                  <a:schemeClr val="bg1"/>
                </a:solidFill>
                <a:latin typeface="+mj-lt"/>
              </a:rPr>
              <a:t>par l’Assemblée nationale du Québec.</a:t>
            </a:r>
            <a:endParaRPr lang="fr-CA" sz="3200" b="1" u="sng" dirty="0">
              <a:solidFill>
                <a:srgbClr val="4BC8F8"/>
              </a:solidFill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231882"/>
            <a:ext cx="7792667" cy="147312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357171" y="86616"/>
            <a:ext cx="6373238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Le Centre de la francophonie des Amériques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55" y="4626041"/>
            <a:ext cx="2370443" cy="226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330" y="-3701"/>
            <a:ext cx="12192000" cy="17335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44" y="440577"/>
            <a:ext cx="742950" cy="74295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35905" y="425245"/>
            <a:ext cx="3212365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Notre mission</a:t>
            </a:r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2466975" y="2264496"/>
            <a:ext cx="7267575" cy="2326554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CA" sz="3200" dirty="0">
                <a:solidFill>
                  <a:schemeClr val="bg1"/>
                </a:solidFill>
              </a:rPr>
              <a:t>Le Centre a pour mission de </a:t>
            </a:r>
            <a:r>
              <a:rPr lang="fr-CA" sz="3200" u="sng" dirty="0">
                <a:solidFill>
                  <a:srgbClr val="4BC8F8"/>
                </a:solidFill>
              </a:rPr>
              <a:t>contribuer</a:t>
            </a:r>
            <a:r>
              <a:rPr lang="fr-CA" sz="3200" dirty="0">
                <a:solidFill>
                  <a:srgbClr val="4BC8F8"/>
                </a:solidFill>
              </a:rPr>
              <a:t> </a:t>
            </a:r>
            <a:r>
              <a:rPr lang="fr-CA" sz="3200" dirty="0">
                <a:solidFill>
                  <a:schemeClr val="bg1"/>
                </a:solidFill>
              </a:rPr>
              <a:t>à la promotion et à la mise en valeur d’une francophonie porteuse d’avenir pour la langue française dans </a:t>
            </a:r>
            <a:r>
              <a:rPr lang="fr-CA" sz="3200" u="sng" dirty="0">
                <a:solidFill>
                  <a:srgbClr val="4BC8F8"/>
                </a:solidFill>
              </a:rPr>
              <a:t>le contexte de la diversité culturelle.</a:t>
            </a:r>
          </a:p>
        </p:txBody>
      </p:sp>
    </p:spTree>
    <p:extLst>
      <p:ext uri="{BB962C8B-B14F-4D97-AF65-F5344CB8AC3E}">
        <p14:creationId xmlns:p14="http://schemas.microsoft.com/office/powerpoint/2010/main" val="39500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466975" y="2264496"/>
            <a:ext cx="7267575" cy="2326554"/>
          </a:xfrm>
        </p:spPr>
        <p:txBody>
          <a:bodyPr anchor="ctr" anchorCtr="1">
            <a:noAutofit/>
          </a:bodyPr>
          <a:lstStyle/>
          <a:p>
            <a:pPr marL="0" indent="0" algn="just">
              <a:buNone/>
            </a:pPr>
            <a:r>
              <a:rPr lang="fr-CA" sz="3200" b="1" dirty="0">
                <a:solidFill>
                  <a:schemeClr val="bg1"/>
                </a:solidFill>
                <a:latin typeface="+mj-lt"/>
              </a:rPr>
              <a:t>La vision du Centre est celle d’une francophonie en mouvement, </a:t>
            </a:r>
            <a:r>
              <a:rPr lang="fr-CA" sz="3200" b="1" u="sng" dirty="0">
                <a:solidFill>
                  <a:srgbClr val="4BC8F8"/>
                </a:solidFill>
                <a:latin typeface="+mj-lt"/>
              </a:rPr>
              <a:t>solidaire et inclusive</a:t>
            </a:r>
            <a:r>
              <a:rPr lang="fr-CA" sz="3200" b="1" dirty="0">
                <a:solidFill>
                  <a:schemeClr val="bg1"/>
                </a:solidFill>
                <a:latin typeface="+mj-lt"/>
              </a:rPr>
              <a:t>, regroupant les Amériques et dont </a:t>
            </a:r>
            <a:r>
              <a:rPr lang="fr-CA" sz="3200" b="1" u="sng" dirty="0">
                <a:solidFill>
                  <a:srgbClr val="4BC8F8"/>
                </a:solidFill>
                <a:latin typeface="+mj-lt"/>
              </a:rPr>
              <a:t>les liens durables</a:t>
            </a:r>
            <a:r>
              <a:rPr lang="fr-CA" sz="3200" b="1" dirty="0">
                <a:solidFill>
                  <a:schemeClr val="bg1"/>
                </a:solidFill>
                <a:latin typeface="+mj-lt"/>
              </a:rPr>
              <a:t> stimulent les échanges et les actions.</a:t>
            </a:r>
            <a:endParaRPr lang="fr-CA" sz="3200" b="1" u="sng" dirty="0">
              <a:solidFill>
                <a:srgbClr val="4BC8F8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8133" y="-3701"/>
            <a:ext cx="12192000" cy="17335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37" y="334616"/>
            <a:ext cx="885825" cy="88582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335905" y="425245"/>
            <a:ext cx="3212365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Notre vision</a:t>
            </a:r>
          </a:p>
        </p:txBody>
      </p:sp>
    </p:spTree>
    <p:extLst>
      <p:ext uri="{BB962C8B-B14F-4D97-AF65-F5344CB8AC3E}">
        <p14:creationId xmlns:p14="http://schemas.microsoft.com/office/powerpoint/2010/main" val="26090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1806" y="20404"/>
            <a:ext cx="9160030" cy="1390085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79109" y="-109898"/>
            <a:ext cx="6373238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Tisser des liens…</a:t>
            </a:r>
          </a:p>
        </p:txBody>
      </p:sp>
    </p:spTree>
    <p:extLst>
      <p:ext uri="{BB962C8B-B14F-4D97-AF65-F5344CB8AC3E}">
        <p14:creationId xmlns:p14="http://schemas.microsoft.com/office/powerpoint/2010/main" val="853474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-16_02_Video_Compl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1109" y="-3701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6635050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Le tissu social</a:t>
            </a:r>
          </a:p>
        </p:txBody>
      </p:sp>
    </p:spTree>
    <p:extLst>
      <p:ext uri="{BB962C8B-B14F-4D97-AF65-F5344CB8AC3E}">
        <p14:creationId xmlns:p14="http://schemas.microsoft.com/office/powerpoint/2010/main" val="32225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43" y="739064"/>
            <a:ext cx="426753" cy="41846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108658"/>
            <a:ext cx="2596895" cy="65704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888874"/>
            <a:ext cx="2596895" cy="65704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119616" y="3017288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Canada: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9598378" y="3358270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10.4 millions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119616" y="3830339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États-Unis: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610656" y="4136637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11 millions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</p:spTree>
    <p:extLst>
      <p:ext uri="{BB962C8B-B14F-4D97-AF65-F5344CB8AC3E}">
        <p14:creationId xmlns:p14="http://schemas.microsoft.com/office/powerpoint/2010/main" val="38259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0802" y="1563856"/>
            <a:ext cx="12192000" cy="1733550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35905" y="1975750"/>
            <a:ext cx="936468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Les outils que nous procurons</a:t>
            </a:r>
          </a:p>
        </p:txBody>
      </p:sp>
    </p:spTree>
    <p:extLst>
      <p:ext uri="{BB962C8B-B14F-4D97-AF65-F5344CB8AC3E}">
        <p14:creationId xmlns:p14="http://schemas.microsoft.com/office/powerpoint/2010/main" val="36845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5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39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781" y="-19455"/>
            <a:ext cx="12192000" cy="1850202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272111" y="94028"/>
            <a:ext cx="3927751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Nos grands événements</a:t>
            </a:r>
          </a:p>
        </p:txBody>
      </p:sp>
    </p:spTree>
    <p:extLst>
      <p:ext uri="{BB962C8B-B14F-4D97-AF65-F5344CB8AC3E}">
        <p14:creationId xmlns:p14="http://schemas.microsoft.com/office/powerpoint/2010/main" val="25785225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43B3C10-79C6-3146-9DF2-559474EEC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34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0781" y="-19455"/>
            <a:ext cx="12192000" cy="1850202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272111" y="94028"/>
            <a:ext cx="3927751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Nos projets</a:t>
            </a:r>
          </a:p>
        </p:txBody>
      </p:sp>
    </p:spTree>
    <p:extLst>
      <p:ext uri="{BB962C8B-B14F-4D97-AF65-F5344CB8AC3E}">
        <p14:creationId xmlns:p14="http://schemas.microsoft.com/office/powerpoint/2010/main" val="1519157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2" y="6143625"/>
            <a:ext cx="787514" cy="580953"/>
          </a:xfrm>
          <a:prstGeom prst="rect">
            <a:avLst/>
          </a:prstGeom>
        </p:spPr>
      </p:pic>
      <p:pic>
        <p:nvPicPr>
          <p:cNvPr id="2" name="180706_Circuits Touristiques-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6479" y="-2369"/>
            <a:ext cx="12192000" cy="173355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335905" y="425245"/>
            <a:ext cx="5279704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Circuit touristique</a:t>
            </a:r>
          </a:p>
        </p:txBody>
      </p:sp>
    </p:spTree>
    <p:extLst>
      <p:ext uri="{BB962C8B-B14F-4D97-AF65-F5344CB8AC3E}">
        <p14:creationId xmlns:p14="http://schemas.microsoft.com/office/powerpoint/2010/main" val="197697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036895" y="36382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CA" sz="10000" b="1" dirty="0">
                <a:solidFill>
                  <a:schemeClr val="bg1"/>
                </a:solidFill>
                <a:latin typeface="+mn-lt"/>
              </a:rPr>
              <a:t>Merci!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879" y="5356"/>
            <a:ext cx="12192000" cy="37846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357171" y="1212402"/>
            <a:ext cx="4798723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CENTRE DE LA </a:t>
            </a:r>
            <a:r>
              <a:rPr lang="fr-CA" sz="5600" b="1" dirty="0">
                <a:solidFill>
                  <a:schemeClr val="bg1"/>
                </a:solidFill>
                <a:latin typeface="+mn-lt"/>
              </a:rPr>
              <a:t>FRANCOPHONIE</a:t>
            </a:r>
            <a:r>
              <a:rPr lang="fr-CA" b="1" dirty="0">
                <a:solidFill>
                  <a:schemeClr val="bg1"/>
                </a:solidFill>
                <a:latin typeface="+mn-lt"/>
              </a:rPr>
              <a:t> DES AMÉRIQUES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352317" y="3478705"/>
            <a:ext cx="4426691" cy="1823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9600" dirty="0">
                <a:solidFill>
                  <a:schemeClr val="bg1"/>
                </a:solidFill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26282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43" y="739064"/>
            <a:ext cx="426753" cy="41846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7" y="2037512"/>
            <a:ext cx="426753" cy="41846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108658"/>
            <a:ext cx="2596895" cy="65704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888874"/>
            <a:ext cx="2596895" cy="65704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4703123"/>
            <a:ext cx="2596895" cy="65704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119616" y="3017288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Canada: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598378" y="3358270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10.4 millions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119616" y="3830339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États-Unis: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9610656" y="4136637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11 millions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9135168" y="4633865"/>
            <a:ext cx="3331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Espace Caraïbes: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610656" y="4952373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9.7 millions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29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</p:spTree>
    <p:extLst>
      <p:ext uri="{BB962C8B-B14F-4D97-AF65-F5344CB8AC3E}">
        <p14:creationId xmlns:p14="http://schemas.microsoft.com/office/powerpoint/2010/main" val="32342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108658"/>
            <a:ext cx="2596895" cy="6570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888874"/>
            <a:ext cx="2596895" cy="6570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4703123"/>
            <a:ext cx="2596895" cy="6570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119616" y="3017288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Canada: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598378" y="3358270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10.4 millions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119616" y="3830339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États-Unis: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610656" y="4136637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11 millions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135168" y="4633865"/>
            <a:ext cx="3331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Espace Caraïbes: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0656" y="4952373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9.7 millions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43" y="739064"/>
            <a:ext cx="426753" cy="4184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7" y="2037512"/>
            <a:ext cx="426753" cy="4184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5541323"/>
            <a:ext cx="2596895" cy="65704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135168" y="5472065"/>
            <a:ext cx="3331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Amérique latine: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610656" y="5790573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2.8 millions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37" y="5480732"/>
            <a:ext cx="426753" cy="418467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26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</p:spTree>
    <p:extLst>
      <p:ext uri="{BB962C8B-B14F-4D97-AF65-F5344CB8AC3E}">
        <p14:creationId xmlns:p14="http://schemas.microsoft.com/office/powerpoint/2010/main" val="29624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108658"/>
            <a:ext cx="2596895" cy="6570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3888874"/>
            <a:ext cx="2596895" cy="6570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4703123"/>
            <a:ext cx="2596895" cy="65704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119616" y="3017288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Canada: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598378" y="3358270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10.4 millions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119616" y="3830339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États-Unis: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610656" y="4136637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11 millions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135168" y="4633865"/>
            <a:ext cx="3331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Espace Caraïbes: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610656" y="4952373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9.7 millions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6" y="3091474"/>
            <a:ext cx="6219428" cy="172793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33856" y="2955674"/>
            <a:ext cx="56205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8800" b="1" dirty="0">
                <a:solidFill>
                  <a:schemeClr val="bg1"/>
                </a:solidFill>
              </a:rPr>
              <a:t>33 millions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56859" y="4234360"/>
            <a:ext cx="668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</a:rPr>
              <a:t>de personnes parlant le français dans les Amériques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239" y="320596"/>
            <a:ext cx="426753" cy="41846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343" y="739064"/>
            <a:ext cx="426753" cy="4184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67" y="2037512"/>
            <a:ext cx="426753" cy="41846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168" y="5541323"/>
            <a:ext cx="2596895" cy="65704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135168" y="5472065"/>
            <a:ext cx="33317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chemeClr val="bg1"/>
                </a:solidFill>
              </a:rPr>
              <a:t>Amérique latine: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610656" y="5790573"/>
            <a:ext cx="25968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500" b="1" dirty="0">
                <a:solidFill>
                  <a:schemeClr val="bg1"/>
                </a:solidFill>
              </a:rPr>
              <a:t>2.8 millions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9006" y="-3697"/>
            <a:ext cx="12192000" cy="1733550"/>
          </a:xfrm>
          <a:prstGeom prst="rect">
            <a:avLst/>
          </a:prstGeom>
        </p:spPr>
      </p:pic>
      <p:sp>
        <p:nvSpPr>
          <p:cNvPr id="25" name="Titre 1"/>
          <p:cNvSpPr txBox="1">
            <a:spLocks/>
          </p:cNvSpPr>
          <p:nvPr/>
        </p:nvSpPr>
        <p:spPr>
          <a:xfrm>
            <a:off x="335905" y="425245"/>
            <a:ext cx="9433246" cy="6276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Locuteurs par région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37" y="5480732"/>
            <a:ext cx="426753" cy="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2393662" y="2047748"/>
            <a:ext cx="4169231" cy="2630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fr-CA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464" y="-36114"/>
            <a:ext cx="12192000" cy="1850202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357171" y="86616"/>
            <a:ext cx="7204917" cy="165203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b="1" dirty="0">
                <a:solidFill>
                  <a:schemeClr val="bg1"/>
                </a:solidFill>
                <a:latin typeface="+mn-lt"/>
              </a:rPr>
              <a:t>L’empreinte de la francophonie </a:t>
            </a:r>
          </a:p>
        </p:txBody>
      </p:sp>
    </p:spTree>
    <p:extLst>
      <p:ext uri="{BB962C8B-B14F-4D97-AF65-F5344CB8AC3E}">
        <p14:creationId xmlns:p14="http://schemas.microsoft.com/office/powerpoint/2010/main" val="10699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4730</TotalTime>
  <Words>658</Words>
  <Application>Microsoft Office PowerPoint</Application>
  <PresentationFormat>Personnalisé</PresentationFormat>
  <Paragraphs>155</Paragraphs>
  <Slides>57</Slides>
  <Notes>23</Notes>
  <HiddenSlides>0</HiddenSlides>
  <MMClips>9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Alexandra Flandrin</dc:creator>
  <cp:lastModifiedBy>Desgagné, Denis</cp:lastModifiedBy>
  <cp:revision>322</cp:revision>
  <dcterms:created xsi:type="dcterms:W3CDTF">2018-03-15T15:06:19Z</dcterms:created>
  <dcterms:modified xsi:type="dcterms:W3CDTF">2018-10-25T19:07:20Z</dcterms:modified>
</cp:coreProperties>
</file>